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6858000" type="screen4x3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70" d="100"/>
          <a:sy n="70" d="100"/>
        </p:scale>
        <p:origin x="-1810" y="-35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jpeg>
</file>

<file path=ppt/media/image13.png>
</file>

<file path=ppt/media/image14.jpeg>
</file>

<file path=ppt/media/image15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7F1146-CF2C-41DF-95CF-207935DF3D16}" type="datetimeFigureOut">
              <a:rPr lang="it-IT" smtClean="0"/>
              <a:t>30/11/2015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E9912A-3C40-42D9-9593-C2A402C3EE17}" type="slidenum">
              <a:rPr lang="it-IT" smtClean="0"/>
              <a:t>‹N›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E9912A-3C40-42D9-9593-C2A402C3EE17}" type="slidenum">
              <a:rPr lang="it-IT" smtClean="0"/>
              <a:t>1</a:t>
            </a:fld>
            <a:endParaRPr lang="it-IT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E9912A-3C40-42D9-9593-C2A402C3EE17}" type="slidenum">
              <a:rPr lang="it-IT" smtClean="0"/>
              <a:t>8</a:t>
            </a:fld>
            <a:endParaRPr lang="it-IT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smtClean="0"/>
              <a:t>Fare clic per modificare lo stile del sottotitolo dello schema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A4EBC-13ED-4E85-9DB3-A66A235A7865}" type="datetimeFigureOut">
              <a:rPr lang="it-IT" smtClean="0"/>
              <a:t>30/11/2015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5A16D-D41A-4720-9FA9-08BC252B8389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  <p:transition advClick="0" advTm="20000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A4EBC-13ED-4E85-9DB3-A66A235A7865}" type="datetimeFigureOut">
              <a:rPr lang="it-IT" smtClean="0"/>
              <a:t>30/11/2015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5A16D-D41A-4720-9FA9-08BC252B8389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  <p:transition advClick="0" advTm="20000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A4EBC-13ED-4E85-9DB3-A66A235A7865}" type="datetimeFigureOut">
              <a:rPr lang="it-IT" smtClean="0"/>
              <a:t>30/11/2015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5A16D-D41A-4720-9FA9-08BC252B8389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  <p:transition advClick="0" advTm="20000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A4EBC-13ED-4E85-9DB3-A66A235A7865}" type="datetimeFigureOut">
              <a:rPr lang="it-IT" smtClean="0"/>
              <a:t>30/11/2015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5A16D-D41A-4720-9FA9-08BC252B8389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  <p:transition advClick="0" advTm="20000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A4EBC-13ED-4E85-9DB3-A66A235A7865}" type="datetimeFigureOut">
              <a:rPr lang="it-IT" smtClean="0"/>
              <a:t>30/11/2015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5A16D-D41A-4720-9FA9-08BC252B8389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  <p:transition advClick="0" advTm="20000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A4EBC-13ED-4E85-9DB3-A66A235A7865}" type="datetimeFigureOut">
              <a:rPr lang="it-IT" smtClean="0"/>
              <a:t>30/11/2015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5A16D-D41A-4720-9FA9-08BC252B8389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  <p:transition advClick="0" advTm="20000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A4EBC-13ED-4E85-9DB3-A66A235A7865}" type="datetimeFigureOut">
              <a:rPr lang="it-IT" smtClean="0"/>
              <a:t>30/11/2015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5A16D-D41A-4720-9FA9-08BC252B8389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  <p:transition advClick="0" advTm="20000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A4EBC-13ED-4E85-9DB3-A66A235A7865}" type="datetimeFigureOut">
              <a:rPr lang="it-IT" smtClean="0"/>
              <a:t>30/11/2015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5A16D-D41A-4720-9FA9-08BC252B8389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  <p:transition advClick="0" advTm="20000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A4EBC-13ED-4E85-9DB3-A66A235A7865}" type="datetimeFigureOut">
              <a:rPr lang="it-IT" smtClean="0"/>
              <a:t>30/11/2015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5A16D-D41A-4720-9FA9-08BC252B8389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  <p:transition advClick="0" advTm="20000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A4EBC-13ED-4E85-9DB3-A66A235A7865}" type="datetimeFigureOut">
              <a:rPr lang="it-IT" smtClean="0"/>
              <a:t>30/11/2015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5A16D-D41A-4720-9FA9-08BC252B8389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  <p:transition advClick="0" advTm="20000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A4EBC-13ED-4E85-9DB3-A66A235A7865}" type="datetimeFigureOut">
              <a:rPr lang="it-IT" smtClean="0"/>
              <a:t>30/11/2015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5A16D-D41A-4720-9FA9-08BC252B8389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  <p:transition advClick="0" advTm="20000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CA4EBC-13ED-4E85-9DB3-A66A235A7865}" type="datetimeFigureOut">
              <a:rPr lang="it-IT" smtClean="0"/>
              <a:t>30/11/2015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75A16D-D41A-4720-9FA9-08BC252B8389}" type="slidenum">
              <a:rPr lang="it-IT" smtClean="0"/>
              <a:t>‹N›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advClick="0" advTm="20000">
    <p:fade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archeologiasacra.net" TargetMode="Externa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eg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e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grpSp>
        <p:nvGrpSpPr>
          <p:cNvPr id="4" name="Gruppo 3"/>
          <p:cNvGrpSpPr/>
          <p:nvPr/>
        </p:nvGrpSpPr>
        <p:grpSpPr>
          <a:xfrm>
            <a:off x="0" y="0"/>
            <a:ext cx="9144000" cy="6858000"/>
            <a:chOff x="0" y="2"/>
            <a:chExt cx="32405638" cy="27874712"/>
          </a:xfrm>
        </p:grpSpPr>
        <p:pic>
          <p:nvPicPr>
            <p:cNvPr id="5" name="Immagine 4" descr="Schermata 2015-11-23 alle 11.54.14.png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xmlns=""/>
                </a:ext>
              </a:extLst>
            </a:blip>
            <a:srcRect/>
            <a:stretch/>
          </p:blipFill>
          <p:spPr>
            <a:xfrm>
              <a:off x="0" y="4635671"/>
              <a:ext cx="32405638" cy="19252821"/>
            </a:xfrm>
            <a:prstGeom prst="rect">
              <a:avLst/>
            </a:prstGeom>
          </p:spPr>
        </p:pic>
        <p:pic>
          <p:nvPicPr>
            <p:cNvPr id="6" name="Immagine 5" descr="Schermata 2015-11-23 alle 11.54.14.png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xmlns=""/>
                </a:ext>
              </a:extLst>
            </a:blip>
            <a:srcRect/>
            <a:stretch/>
          </p:blipFill>
          <p:spPr>
            <a:xfrm>
              <a:off x="0" y="2"/>
              <a:ext cx="32405638" cy="5080186"/>
            </a:xfrm>
            <a:prstGeom prst="rect">
              <a:avLst/>
            </a:prstGeom>
          </p:spPr>
        </p:pic>
        <p:pic>
          <p:nvPicPr>
            <p:cNvPr id="7" name="Immagine 6" descr="Schermata 2015-11-23 alle 11.54.14.png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xmlns=""/>
                </a:ext>
              </a:extLst>
            </a:blip>
            <a:srcRect/>
            <a:stretch/>
          </p:blipFill>
          <p:spPr>
            <a:xfrm>
              <a:off x="0" y="23711103"/>
              <a:ext cx="32405638" cy="4163611"/>
            </a:xfrm>
            <a:prstGeom prst="rect">
              <a:avLst/>
            </a:prstGeom>
          </p:spPr>
        </p:pic>
      </p:grpSp>
      <p:sp>
        <p:nvSpPr>
          <p:cNvPr id="8" name="Rettangolo 7"/>
          <p:cNvSpPr/>
          <p:nvPr/>
        </p:nvSpPr>
        <p:spPr>
          <a:xfrm>
            <a:off x="1475656" y="2420888"/>
            <a:ext cx="604867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t-IT" sz="2800" cap="small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/>
                <a:cs typeface="Times New Roman"/>
              </a:rPr>
              <a:t>The PCAS</a:t>
            </a:r>
          </a:p>
          <a:p>
            <a:pPr algn="ctr"/>
            <a:r>
              <a:rPr lang="it-IT" sz="2800" cap="small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/>
                <a:cs typeface="Times New Roman"/>
              </a:rPr>
              <a:t>Photographic</a:t>
            </a:r>
            <a:r>
              <a:rPr lang="it-IT" sz="2800" cap="small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/>
                <a:cs typeface="Times New Roman"/>
              </a:rPr>
              <a:t> </a:t>
            </a:r>
            <a:r>
              <a:rPr lang="it-IT" sz="2800" cap="small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/>
                <a:cs typeface="Times New Roman"/>
              </a:rPr>
              <a:t>Digital</a:t>
            </a:r>
            <a:r>
              <a:rPr lang="it-IT" sz="2800" cap="small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/>
                <a:cs typeface="Times New Roman"/>
              </a:rPr>
              <a:t> </a:t>
            </a:r>
            <a:r>
              <a:rPr lang="it-IT" sz="2800" cap="small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/>
                <a:cs typeface="Times New Roman"/>
              </a:rPr>
              <a:t>Archive</a:t>
            </a:r>
            <a:r>
              <a:rPr lang="it-IT" sz="2800" cap="small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/>
                <a:cs typeface="Times New Roman"/>
              </a:rPr>
              <a:t>: </a:t>
            </a:r>
          </a:p>
          <a:p>
            <a:pPr algn="ctr"/>
            <a:r>
              <a:rPr lang="it-IT" sz="2800" cap="small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/>
                <a:cs typeface="Times New Roman"/>
              </a:rPr>
              <a:t>Fruition</a:t>
            </a:r>
            <a:r>
              <a:rPr lang="it-IT" sz="2800" cap="small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/>
                <a:cs typeface="Times New Roman"/>
              </a:rPr>
              <a:t> </a:t>
            </a:r>
            <a:r>
              <a:rPr lang="it-IT" sz="2800" cap="small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/>
                <a:cs typeface="Times New Roman"/>
              </a:rPr>
              <a:t>of</a:t>
            </a:r>
            <a:r>
              <a:rPr lang="it-IT" sz="2800" cap="small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/>
                <a:cs typeface="Times New Roman"/>
              </a:rPr>
              <a:t> </a:t>
            </a:r>
            <a:r>
              <a:rPr lang="it-IT" sz="2800" cap="small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/>
                <a:cs typeface="Times New Roman"/>
              </a:rPr>
              <a:t>Epigraphic</a:t>
            </a:r>
            <a:r>
              <a:rPr lang="it-IT" sz="2800" cap="small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/>
                <a:cs typeface="Times New Roman"/>
              </a:rPr>
              <a:t> </a:t>
            </a:r>
            <a:r>
              <a:rPr lang="it-IT" sz="2800" cap="small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/>
                <a:cs typeface="Times New Roman"/>
              </a:rPr>
              <a:t>Images</a:t>
            </a:r>
            <a:endParaRPr lang="it-IT" sz="2800" cap="small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/>
              <a:cs typeface="Times New Roman"/>
            </a:endParaRPr>
          </a:p>
          <a:p>
            <a:pPr algn="ctr"/>
            <a:endParaRPr lang="it-IT" cap="small" dirty="0" smtClean="0">
              <a:latin typeface="Times New Roman"/>
              <a:cs typeface="Times New Roman"/>
            </a:endParaRPr>
          </a:p>
          <a:p>
            <a:pPr algn="ctr"/>
            <a:r>
              <a:rPr lang="it-IT" i="1" dirty="0" smtClean="0">
                <a:latin typeface="Times New Roman"/>
                <a:cs typeface="Times New Roman"/>
              </a:rPr>
              <a:t>Agnese Pergola, Barbara </a:t>
            </a:r>
            <a:r>
              <a:rPr lang="it-IT" i="1" dirty="0" err="1" smtClean="0">
                <a:latin typeface="Times New Roman"/>
                <a:cs typeface="Times New Roman"/>
              </a:rPr>
              <a:t>Mazzei</a:t>
            </a:r>
            <a:endParaRPr lang="it-IT" dirty="0"/>
          </a:p>
        </p:txBody>
      </p:sp>
    </p:spTree>
  </p:cSld>
  <p:clrMapOvr>
    <a:masterClrMapping/>
  </p:clrMapOvr>
  <p:transition advClick="0" advTm="5000"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pSp>
        <p:nvGrpSpPr>
          <p:cNvPr id="4" name="Gruppo 3"/>
          <p:cNvGrpSpPr/>
          <p:nvPr/>
        </p:nvGrpSpPr>
        <p:grpSpPr>
          <a:xfrm>
            <a:off x="0" y="0"/>
            <a:ext cx="9144000" cy="6858000"/>
            <a:chOff x="0" y="2"/>
            <a:chExt cx="32405638" cy="27874712"/>
          </a:xfrm>
        </p:grpSpPr>
        <p:pic>
          <p:nvPicPr>
            <p:cNvPr id="5" name="Immagine 4" descr="Schermata 2015-11-23 alle 11.54.14.png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xmlns=""/>
                </a:ext>
              </a:extLst>
            </a:blip>
            <a:srcRect/>
            <a:stretch/>
          </p:blipFill>
          <p:spPr>
            <a:xfrm>
              <a:off x="0" y="4635671"/>
              <a:ext cx="32405638" cy="19252821"/>
            </a:xfrm>
            <a:prstGeom prst="rect">
              <a:avLst/>
            </a:prstGeom>
          </p:spPr>
        </p:pic>
        <p:pic>
          <p:nvPicPr>
            <p:cNvPr id="6" name="Immagine 5" descr="Schermata 2015-11-23 alle 11.54.14.png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xmlns=""/>
                </a:ext>
              </a:extLst>
            </a:blip>
            <a:srcRect/>
            <a:stretch/>
          </p:blipFill>
          <p:spPr>
            <a:xfrm>
              <a:off x="0" y="2"/>
              <a:ext cx="32405638" cy="5080186"/>
            </a:xfrm>
            <a:prstGeom prst="rect">
              <a:avLst/>
            </a:prstGeom>
          </p:spPr>
        </p:pic>
        <p:pic>
          <p:nvPicPr>
            <p:cNvPr id="7" name="Immagine 6" descr="Schermata 2015-11-23 alle 11.54.14.png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xmlns=""/>
                </a:ext>
              </a:extLst>
            </a:blip>
            <a:srcRect/>
            <a:stretch/>
          </p:blipFill>
          <p:spPr>
            <a:xfrm>
              <a:off x="0" y="23711103"/>
              <a:ext cx="32405638" cy="4163611"/>
            </a:xfrm>
            <a:prstGeom prst="rect">
              <a:avLst/>
            </a:prstGeom>
          </p:spPr>
        </p:pic>
      </p:grpSp>
      <p:sp>
        <p:nvSpPr>
          <p:cNvPr id="8" name="Rettangolo 7"/>
          <p:cNvSpPr/>
          <p:nvPr/>
        </p:nvSpPr>
        <p:spPr>
          <a:xfrm>
            <a:off x="1331640" y="1484784"/>
            <a:ext cx="6318448" cy="37240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it-IT" sz="2000" i="1" dirty="0" smtClean="0">
              <a:latin typeface="Times New Roman"/>
              <a:cs typeface="Times New Roman"/>
            </a:endParaRPr>
          </a:p>
          <a:p>
            <a:pPr algn="just"/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The project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of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a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Digital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Photographic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Archive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of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the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Pontifical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Commission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for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Sacred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Archaeology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(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  <a:hlinkClick r:id="rId5"/>
              </a:rPr>
              <a:t>www.archeologiasacra.net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)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was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initiated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in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order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to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facilitate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access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for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scholars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all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over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the world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to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the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tens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of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thousands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of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negatives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,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films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, and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print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images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stored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within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the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Photografic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Archive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,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otherwise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inacessible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if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not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on site.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Among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the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collected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images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are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around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16.000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photographs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representing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Greek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and Latin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epigraphs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of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Christian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catacombs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in Italy,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including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not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only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Christian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but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also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pagan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inscriptions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.</a:t>
            </a:r>
          </a:p>
          <a:p>
            <a:pPr algn="just"/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We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show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here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some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cases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of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fruition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of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epigraphic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texts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for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which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a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better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reading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is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made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possible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thanks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to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the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digital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images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of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the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Photographic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Archive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</a:t>
            </a:r>
            <a:r>
              <a:rPr lang="it-IT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of</a:t>
            </a:r>
            <a:r>
              <a:rPr lang="it-IT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Times New Roman"/>
              </a:rPr>
              <a:t> the PCAS.</a:t>
            </a:r>
            <a:endParaRPr lang="it-IT" dirty="0">
              <a:solidFill>
                <a:schemeClr val="tx1">
                  <a:lumMod val="50000"/>
                  <a:lumOff val="50000"/>
                </a:schemeClr>
              </a:solidFill>
              <a:cs typeface="Times New Roman"/>
            </a:endParaRPr>
          </a:p>
        </p:txBody>
      </p:sp>
    </p:spTree>
  </p:cSld>
  <p:clrMapOvr>
    <a:masterClrMapping/>
  </p:clrMapOvr>
  <p:transition advClick="0" advTm="20000"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pSp>
        <p:nvGrpSpPr>
          <p:cNvPr id="4" name="Gruppo 3"/>
          <p:cNvGrpSpPr/>
          <p:nvPr/>
        </p:nvGrpSpPr>
        <p:grpSpPr>
          <a:xfrm>
            <a:off x="0" y="0"/>
            <a:ext cx="9144000" cy="6858000"/>
            <a:chOff x="0" y="2"/>
            <a:chExt cx="32405638" cy="27874712"/>
          </a:xfrm>
        </p:grpSpPr>
        <p:pic>
          <p:nvPicPr>
            <p:cNvPr id="5" name="Immagine 4" descr="Schermata 2015-11-23 alle 11.54.14.png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xmlns=""/>
                </a:ext>
              </a:extLst>
            </a:blip>
            <a:srcRect/>
            <a:stretch/>
          </p:blipFill>
          <p:spPr>
            <a:xfrm>
              <a:off x="0" y="4635671"/>
              <a:ext cx="32405638" cy="19252821"/>
            </a:xfrm>
            <a:prstGeom prst="rect">
              <a:avLst/>
            </a:prstGeom>
          </p:spPr>
        </p:pic>
        <p:pic>
          <p:nvPicPr>
            <p:cNvPr id="6" name="Immagine 5" descr="Schermata 2015-11-23 alle 11.54.14.png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xmlns=""/>
                </a:ext>
              </a:extLst>
            </a:blip>
            <a:srcRect/>
            <a:stretch/>
          </p:blipFill>
          <p:spPr>
            <a:xfrm>
              <a:off x="0" y="2"/>
              <a:ext cx="32405638" cy="5080186"/>
            </a:xfrm>
            <a:prstGeom prst="rect">
              <a:avLst/>
            </a:prstGeom>
          </p:spPr>
        </p:pic>
        <p:pic>
          <p:nvPicPr>
            <p:cNvPr id="7" name="Immagine 6" descr="Schermata 2015-11-23 alle 11.54.14.png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xmlns=""/>
                </a:ext>
              </a:extLst>
            </a:blip>
            <a:srcRect/>
            <a:stretch/>
          </p:blipFill>
          <p:spPr>
            <a:xfrm>
              <a:off x="0" y="23711103"/>
              <a:ext cx="32405638" cy="4163611"/>
            </a:xfrm>
            <a:prstGeom prst="rect">
              <a:avLst/>
            </a:prstGeom>
          </p:spPr>
        </p:pic>
      </p:grpSp>
      <p:grpSp>
        <p:nvGrpSpPr>
          <p:cNvPr id="10" name="Gruppo 9"/>
          <p:cNvGrpSpPr/>
          <p:nvPr/>
        </p:nvGrpSpPr>
        <p:grpSpPr>
          <a:xfrm>
            <a:off x="539552" y="1196752"/>
            <a:ext cx="8208912" cy="4608512"/>
            <a:chOff x="601883" y="10187935"/>
            <a:chExt cx="15299995" cy="9000000"/>
          </a:xfrm>
        </p:grpSpPr>
        <p:sp>
          <p:nvSpPr>
            <p:cNvPr id="11" name="Rettangolo 10"/>
            <p:cNvSpPr/>
            <p:nvPr/>
          </p:nvSpPr>
          <p:spPr>
            <a:xfrm>
              <a:off x="601883" y="10187935"/>
              <a:ext cx="15299995" cy="9000000"/>
            </a:xfrm>
            <a:prstGeom prst="rect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pic>
          <p:nvPicPr>
            <p:cNvPr id="12" name="Immagine 11" descr="Schermata 2015-11-23 alle 14.14.29.png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xmlns=""/>
                </a:ext>
              </a:extLst>
            </a:blip>
            <a:stretch>
              <a:fillRect/>
            </a:stretch>
          </p:blipFill>
          <p:spPr>
            <a:xfrm>
              <a:off x="9353730" y="10523819"/>
              <a:ext cx="5888245" cy="6098755"/>
            </a:xfrm>
            <a:prstGeom prst="rect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</p:pic>
        <p:pic>
          <p:nvPicPr>
            <p:cNvPr id="13" name="Immagine 12" descr="Schermata 2015-11-23 alle 14.15.06.png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xmlns=""/>
                </a:ext>
              </a:extLst>
            </a:blip>
            <a:stretch>
              <a:fillRect/>
            </a:stretch>
          </p:blipFill>
          <p:spPr>
            <a:xfrm>
              <a:off x="1081315" y="10523819"/>
              <a:ext cx="7509660" cy="6098755"/>
            </a:xfrm>
            <a:prstGeom prst="rect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</p:pic>
        <p:sp>
          <p:nvSpPr>
            <p:cNvPr id="14" name="CasellaDiTesto 13"/>
            <p:cNvSpPr txBox="1"/>
            <p:nvPr/>
          </p:nvSpPr>
          <p:spPr>
            <a:xfrm>
              <a:off x="1011704" y="16825878"/>
              <a:ext cx="14160661" cy="2214516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7F7F7F"/>
              </a:solidFill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The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project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has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acknowledged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 a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constant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increase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 in the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collected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items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 over the last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years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owing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 to the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cooperation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agreement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 with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Epigraphic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Batabase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 Bari (</a:t>
              </a:r>
              <a:r>
                <a:rPr lang="it-IT" sz="1600" u="sng" dirty="0" smtClean="0">
                  <a:solidFill>
                    <a:srgbClr val="3366FF"/>
                  </a:solidFill>
                  <a:cs typeface="Times New Roman"/>
                </a:rPr>
                <a:t>www. </a:t>
              </a:r>
              <a:r>
                <a:rPr lang="it-IT" sz="1600" u="sng" dirty="0" err="1" smtClean="0">
                  <a:solidFill>
                    <a:srgbClr val="3366FF"/>
                  </a:solidFill>
                  <a:cs typeface="Times New Roman"/>
                </a:rPr>
                <a:t>edb.uniba.it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) and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has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provided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 a new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approach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 to the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study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 of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early-christian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epigraphy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within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 the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roman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 domain.</a:t>
              </a:r>
              <a:endParaRPr lang="it-IT" sz="1600" dirty="0">
                <a:solidFill>
                  <a:srgbClr val="7F7F7F"/>
                </a:solidFill>
                <a:cs typeface="Times New Roman"/>
              </a:endParaRPr>
            </a:p>
          </p:txBody>
        </p:sp>
        <p:cxnSp>
          <p:nvCxnSpPr>
            <p:cNvPr id="15" name="Connettore 4 14"/>
            <p:cNvCxnSpPr/>
            <p:nvPr/>
          </p:nvCxnSpPr>
          <p:spPr>
            <a:xfrm flipV="1">
              <a:off x="8015402" y="14829182"/>
              <a:ext cx="1554449" cy="694767"/>
            </a:xfrm>
            <a:prstGeom prst="bentConnector3">
              <a:avLst>
                <a:gd name="adj1" fmla="val 60573"/>
              </a:avLst>
            </a:prstGeom>
            <a:ln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ransition advClick="0" advTm="20000"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pSp>
        <p:nvGrpSpPr>
          <p:cNvPr id="4" name="Gruppo 3"/>
          <p:cNvGrpSpPr/>
          <p:nvPr/>
        </p:nvGrpSpPr>
        <p:grpSpPr>
          <a:xfrm>
            <a:off x="0" y="0"/>
            <a:ext cx="9144000" cy="6858000"/>
            <a:chOff x="0" y="2"/>
            <a:chExt cx="32405638" cy="27874712"/>
          </a:xfrm>
        </p:grpSpPr>
        <p:pic>
          <p:nvPicPr>
            <p:cNvPr id="5" name="Immagine 4" descr="Schermata 2015-11-23 alle 11.54.14.png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xmlns=""/>
                </a:ext>
              </a:extLst>
            </a:blip>
            <a:srcRect/>
            <a:stretch/>
          </p:blipFill>
          <p:spPr>
            <a:xfrm>
              <a:off x="0" y="4635671"/>
              <a:ext cx="32405638" cy="19252821"/>
            </a:xfrm>
            <a:prstGeom prst="rect">
              <a:avLst/>
            </a:prstGeom>
          </p:spPr>
        </p:pic>
        <p:pic>
          <p:nvPicPr>
            <p:cNvPr id="6" name="Immagine 5" descr="Schermata 2015-11-23 alle 11.54.14.png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xmlns=""/>
                </a:ext>
              </a:extLst>
            </a:blip>
            <a:srcRect/>
            <a:stretch/>
          </p:blipFill>
          <p:spPr>
            <a:xfrm>
              <a:off x="0" y="2"/>
              <a:ext cx="32405638" cy="5080186"/>
            </a:xfrm>
            <a:prstGeom prst="rect">
              <a:avLst/>
            </a:prstGeom>
          </p:spPr>
        </p:pic>
        <p:pic>
          <p:nvPicPr>
            <p:cNvPr id="7" name="Immagine 6" descr="Schermata 2015-11-23 alle 11.54.14.png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xmlns=""/>
                </a:ext>
              </a:extLst>
            </a:blip>
            <a:srcRect/>
            <a:stretch/>
          </p:blipFill>
          <p:spPr>
            <a:xfrm>
              <a:off x="0" y="23711103"/>
              <a:ext cx="32405638" cy="4163611"/>
            </a:xfrm>
            <a:prstGeom prst="rect">
              <a:avLst/>
            </a:prstGeom>
          </p:spPr>
        </p:pic>
      </p:grpSp>
      <p:sp>
        <p:nvSpPr>
          <p:cNvPr id="15" name="Rettangolo 14"/>
          <p:cNvSpPr/>
          <p:nvPr/>
        </p:nvSpPr>
        <p:spPr>
          <a:xfrm>
            <a:off x="539552" y="1196752"/>
            <a:ext cx="8208912" cy="460851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9" name="Gruppo 8"/>
          <p:cNvGrpSpPr/>
          <p:nvPr/>
        </p:nvGrpSpPr>
        <p:grpSpPr>
          <a:xfrm>
            <a:off x="792143" y="1366056"/>
            <a:ext cx="7628130" cy="4343101"/>
            <a:chOff x="16978712" y="10523818"/>
            <a:chExt cx="14343336" cy="8616307"/>
          </a:xfrm>
        </p:grpSpPr>
        <p:pic>
          <p:nvPicPr>
            <p:cNvPr id="12" name="Immagine 11" descr="Schermata 2015-11-23 alle 14.19.58.png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xmlns=""/>
                </a:ext>
              </a:extLst>
            </a:blip>
            <a:stretch>
              <a:fillRect/>
            </a:stretch>
          </p:blipFill>
          <p:spPr>
            <a:xfrm>
              <a:off x="22444675" y="10523819"/>
              <a:ext cx="8877373" cy="6098755"/>
            </a:xfrm>
            <a:prstGeom prst="rect">
              <a:avLst/>
            </a:prstGeom>
            <a:ln>
              <a:solidFill>
                <a:srgbClr val="A6A6A6"/>
              </a:solidFill>
            </a:ln>
          </p:spPr>
        </p:pic>
        <p:sp>
          <p:nvSpPr>
            <p:cNvPr id="13" name="CasellaDiTesto 12"/>
            <p:cNvSpPr txBox="1"/>
            <p:nvPr/>
          </p:nvSpPr>
          <p:spPr>
            <a:xfrm>
              <a:off x="17161388" y="17003025"/>
              <a:ext cx="14160659" cy="21371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7F7F7F"/>
              </a:solidFill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Users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 can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wiew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photographs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 in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very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high-resolution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 images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displayed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 in a layout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that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presents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facts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about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 the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photographic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document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,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localization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 of the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photographed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 item and the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relevant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technical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 and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bibliographical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 information</a:t>
              </a:r>
              <a:r>
                <a:rPr lang="it-IT" sz="1600" dirty="0">
                  <a:solidFill>
                    <a:srgbClr val="7F7F7F"/>
                  </a:solidFill>
                  <a:cs typeface="Times New Roman"/>
                </a:rPr>
                <a:t>. In some </a:t>
              </a:r>
              <a:r>
                <a:rPr lang="it-IT" sz="1600" dirty="0" err="1">
                  <a:solidFill>
                    <a:srgbClr val="7F7F7F"/>
                  </a:solidFill>
                  <a:cs typeface="Times New Roman"/>
                </a:rPr>
                <a:t>cases</a:t>
              </a:r>
              <a:r>
                <a:rPr lang="it-IT" sz="1600" dirty="0">
                  <a:solidFill>
                    <a:srgbClr val="7F7F7F"/>
                  </a:solidFill>
                  <a:cs typeface="Times New Roman"/>
                </a:rPr>
                <a:t> the help of the photo </a:t>
              </a:r>
              <a:r>
                <a:rPr lang="it-IT" sz="1600" dirty="0" err="1">
                  <a:solidFill>
                    <a:srgbClr val="7F7F7F"/>
                  </a:solidFill>
                  <a:cs typeface="Times New Roman"/>
                </a:rPr>
                <a:t>is</a:t>
              </a:r>
              <a:r>
                <a:rPr lang="it-IT" sz="1600" dirty="0">
                  <a:solidFill>
                    <a:srgbClr val="7F7F7F"/>
                  </a:solidFill>
                  <a:cs typeface="Times New Roman"/>
                </a:rPr>
                <a:t> </a:t>
              </a:r>
              <a:r>
                <a:rPr lang="it-IT" sz="1600" dirty="0" err="1">
                  <a:solidFill>
                    <a:srgbClr val="7F7F7F"/>
                  </a:solidFill>
                  <a:cs typeface="Times New Roman"/>
                </a:rPr>
                <a:t>even</a:t>
              </a:r>
              <a:r>
                <a:rPr lang="it-IT" sz="1600" dirty="0">
                  <a:solidFill>
                    <a:srgbClr val="7F7F7F"/>
                  </a:solidFill>
                  <a:cs typeface="Times New Roman"/>
                </a:rPr>
                <a:t> </a:t>
              </a:r>
              <a:r>
                <a:rPr lang="it-IT" sz="1600" dirty="0" err="1">
                  <a:solidFill>
                    <a:srgbClr val="7F7F7F"/>
                  </a:solidFill>
                  <a:cs typeface="Times New Roman"/>
                </a:rPr>
                <a:t>better</a:t>
              </a:r>
              <a:r>
                <a:rPr lang="it-IT" sz="1600" dirty="0">
                  <a:solidFill>
                    <a:srgbClr val="7F7F7F"/>
                  </a:solidFill>
                  <a:cs typeface="Times New Roman"/>
                </a:rPr>
                <a:t> </a:t>
              </a:r>
              <a:r>
                <a:rPr lang="it-IT" sz="1600" dirty="0" err="1">
                  <a:solidFill>
                    <a:srgbClr val="7F7F7F"/>
                  </a:solidFill>
                  <a:cs typeface="Times New Roman"/>
                </a:rPr>
                <a:t>compared</a:t>
              </a:r>
              <a:r>
                <a:rPr lang="it-IT" sz="1600" dirty="0">
                  <a:solidFill>
                    <a:srgbClr val="7F7F7F"/>
                  </a:solidFill>
                  <a:cs typeface="Times New Roman"/>
                </a:rPr>
                <a:t> to a </a:t>
              </a:r>
              <a:r>
                <a:rPr lang="it-IT" sz="1600" dirty="0" err="1">
                  <a:solidFill>
                    <a:srgbClr val="7F7F7F"/>
                  </a:solidFill>
                  <a:cs typeface="Times New Roman"/>
                </a:rPr>
                <a:t>direct</a:t>
              </a:r>
              <a:r>
                <a:rPr lang="it-IT" sz="1600" dirty="0">
                  <a:solidFill>
                    <a:srgbClr val="7F7F7F"/>
                  </a:solidFill>
                  <a:cs typeface="Times New Roman"/>
                </a:rPr>
                <a:t> </a:t>
              </a:r>
              <a:r>
                <a:rPr lang="it-IT" sz="1600" dirty="0" err="1">
                  <a:solidFill>
                    <a:srgbClr val="7F7F7F"/>
                  </a:solidFill>
                  <a:cs typeface="Times New Roman"/>
                </a:rPr>
                <a:t>vision</a:t>
              </a:r>
              <a:r>
                <a:rPr lang="it-IT" sz="1600" dirty="0">
                  <a:solidFill>
                    <a:srgbClr val="7F7F7F"/>
                  </a:solidFill>
                  <a:cs typeface="Times New Roman"/>
                </a:rPr>
                <a:t> of the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monument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.</a:t>
              </a:r>
              <a:endParaRPr lang="it-IT" sz="1600" dirty="0">
                <a:solidFill>
                  <a:srgbClr val="7F7F7F"/>
                </a:solidFill>
                <a:cs typeface="Times New Roman"/>
              </a:endParaRPr>
            </a:p>
          </p:txBody>
        </p:sp>
        <p:pic>
          <p:nvPicPr>
            <p:cNvPr id="11" name="Immagine 10" descr="ANP_A_021.jpg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xmlns=""/>
                </a:ext>
              </a:extLst>
            </a:blip>
            <a:stretch>
              <a:fillRect/>
            </a:stretch>
          </p:blipFill>
          <p:spPr>
            <a:xfrm>
              <a:off x="16978712" y="10523818"/>
              <a:ext cx="4577345" cy="6098755"/>
            </a:xfrm>
            <a:prstGeom prst="rect">
              <a:avLst/>
            </a:prstGeom>
            <a:ln>
              <a:solidFill>
                <a:srgbClr val="A6A6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cxnSp>
          <p:nvCxnSpPr>
            <p:cNvPr id="14" name="Connettore 4 13"/>
            <p:cNvCxnSpPr/>
            <p:nvPr/>
          </p:nvCxnSpPr>
          <p:spPr>
            <a:xfrm>
              <a:off x="18221487" y="11978198"/>
              <a:ext cx="4505239" cy="614952"/>
            </a:xfrm>
            <a:prstGeom prst="bentConnector3">
              <a:avLst>
                <a:gd name="adj1" fmla="val 83531"/>
              </a:avLst>
            </a:prstGeom>
            <a:ln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ransition advClick="0" advTm="20000"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pSp>
        <p:nvGrpSpPr>
          <p:cNvPr id="4" name="Gruppo 3"/>
          <p:cNvGrpSpPr/>
          <p:nvPr/>
        </p:nvGrpSpPr>
        <p:grpSpPr>
          <a:xfrm>
            <a:off x="0" y="0"/>
            <a:ext cx="9144000" cy="6858000"/>
            <a:chOff x="0" y="2"/>
            <a:chExt cx="32405638" cy="27874712"/>
          </a:xfrm>
        </p:grpSpPr>
        <p:pic>
          <p:nvPicPr>
            <p:cNvPr id="5" name="Immagine 4" descr="Schermata 2015-11-23 alle 11.54.14.png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xmlns=""/>
                </a:ext>
              </a:extLst>
            </a:blip>
            <a:srcRect/>
            <a:stretch/>
          </p:blipFill>
          <p:spPr>
            <a:xfrm>
              <a:off x="0" y="4635671"/>
              <a:ext cx="32405638" cy="19252821"/>
            </a:xfrm>
            <a:prstGeom prst="rect">
              <a:avLst/>
            </a:prstGeom>
          </p:spPr>
        </p:pic>
        <p:pic>
          <p:nvPicPr>
            <p:cNvPr id="6" name="Immagine 5" descr="Schermata 2015-11-23 alle 11.54.14.png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xmlns=""/>
                </a:ext>
              </a:extLst>
            </a:blip>
            <a:srcRect/>
            <a:stretch/>
          </p:blipFill>
          <p:spPr>
            <a:xfrm>
              <a:off x="0" y="2"/>
              <a:ext cx="32405638" cy="5080186"/>
            </a:xfrm>
            <a:prstGeom prst="rect">
              <a:avLst/>
            </a:prstGeom>
          </p:spPr>
        </p:pic>
        <p:pic>
          <p:nvPicPr>
            <p:cNvPr id="7" name="Immagine 6" descr="Schermata 2015-11-23 alle 11.54.14.png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xmlns=""/>
                </a:ext>
              </a:extLst>
            </a:blip>
            <a:srcRect/>
            <a:stretch/>
          </p:blipFill>
          <p:spPr>
            <a:xfrm>
              <a:off x="0" y="23711103"/>
              <a:ext cx="32405638" cy="4163611"/>
            </a:xfrm>
            <a:prstGeom prst="rect">
              <a:avLst/>
            </a:prstGeom>
          </p:spPr>
        </p:pic>
      </p:grpSp>
      <p:sp>
        <p:nvSpPr>
          <p:cNvPr id="14" name="Rettangolo 13"/>
          <p:cNvSpPr/>
          <p:nvPr/>
        </p:nvSpPr>
        <p:spPr>
          <a:xfrm>
            <a:off x="539552" y="1196752"/>
            <a:ext cx="8208912" cy="460851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8" name="Gruppo 7"/>
          <p:cNvGrpSpPr/>
          <p:nvPr/>
        </p:nvGrpSpPr>
        <p:grpSpPr>
          <a:xfrm>
            <a:off x="1113305" y="1317907"/>
            <a:ext cx="7131103" cy="4414101"/>
            <a:chOff x="1316836" y="20179424"/>
            <a:chExt cx="14160659" cy="8746669"/>
          </a:xfrm>
        </p:grpSpPr>
        <p:pic>
          <p:nvPicPr>
            <p:cNvPr id="10" name="Immagine 9" descr="20151123103345086 (trascinato).pdf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xmlns=""/>
                </a:ext>
              </a:extLst>
            </a:blip>
            <a:srcRect l="20597" r="21672"/>
            <a:stretch/>
          </p:blipFill>
          <p:spPr>
            <a:xfrm>
              <a:off x="1542651" y="20179424"/>
              <a:ext cx="5207830" cy="6377525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pic>
          <p:nvPicPr>
            <p:cNvPr id="11" name="Immagine 10" descr="Schermata 2015-11-23 alle 14.21.34.png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xmlns=""/>
                </a:ext>
              </a:extLst>
            </a:blip>
            <a:stretch>
              <a:fillRect/>
            </a:stretch>
          </p:blipFill>
          <p:spPr>
            <a:xfrm>
              <a:off x="7600006" y="20852441"/>
              <a:ext cx="7335537" cy="5419375"/>
            </a:xfrm>
            <a:prstGeom prst="rect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</p:pic>
        <p:cxnSp>
          <p:nvCxnSpPr>
            <p:cNvPr id="12" name="Connettore 4 11"/>
            <p:cNvCxnSpPr/>
            <p:nvPr/>
          </p:nvCxnSpPr>
          <p:spPr>
            <a:xfrm flipV="1">
              <a:off x="5924261" y="22136068"/>
              <a:ext cx="4646776" cy="1057809"/>
            </a:xfrm>
            <a:prstGeom prst="bentConnector3">
              <a:avLst>
                <a:gd name="adj1" fmla="val 50000"/>
              </a:avLst>
            </a:prstGeom>
            <a:ln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CasellaDiTesto 12"/>
            <p:cNvSpPr txBox="1"/>
            <p:nvPr/>
          </p:nvSpPr>
          <p:spPr>
            <a:xfrm>
              <a:off x="1316836" y="26754524"/>
              <a:ext cx="14160659" cy="2171569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7F7F7F"/>
              </a:solidFill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Viewing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 the image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as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well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as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 the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transcription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gives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 the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opportunity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 to compare text and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artifact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according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 to the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criterion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adopted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 by the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modern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paper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publications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, and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have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allowed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 a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reconsideration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 of the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transcriptions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reported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within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 the ICVR.</a:t>
              </a:r>
              <a:endParaRPr lang="it-IT" sz="1600" dirty="0">
                <a:solidFill>
                  <a:srgbClr val="7F7F7F"/>
                </a:solidFill>
                <a:cs typeface="Times New Roman"/>
              </a:endParaRPr>
            </a:p>
          </p:txBody>
        </p:sp>
      </p:grpSp>
    </p:spTree>
  </p:cSld>
  <p:clrMapOvr>
    <a:masterClrMapping/>
  </p:clrMapOvr>
  <p:transition advClick="0" advTm="20000"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pSp>
        <p:nvGrpSpPr>
          <p:cNvPr id="4" name="Gruppo 3"/>
          <p:cNvGrpSpPr/>
          <p:nvPr/>
        </p:nvGrpSpPr>
        <p:grpSpPr>
          <a:xfrm>
            <a:off x="0" y="0"/>
            <a:ext cx="9144000" cy="6858000"/>
            <a:chOff x="0" y="2"/>
            <a:chExt cx="32405638" cy="27874712"/>
          </a:xfrm>
        </p:grpSpPr>
        <p:pic>
          <p:nvPicPr>
            <p:cNvPr id="5" name="Immagine 4" descr="Schermata 2015-11-23 alle 11.54.14.png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xmlns=""/>
                </a:ext>
              </a:extLst>
            </a:blip>
            <a:srcRect/>
            <a:stretch/>
          </p:blipFill>
          <p:spPr>
            <a:xfrm>
              <a:off x="0" y="4635671"/>
              <a:ext cx="32405638" cy="19252821"/>
            </a:xfrm>
            <a:prstGeom prst="rect">
              <a:avLst/>
            </a:prstGeom>
          </p:spPr>
        </p:pic>
        <p:pic>
          <p:nvPicPr>
            <p:cNvPr id="6" name="Immagine 5" descr="Schermata 2015-11-23 alle 11.54.14.png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xmlns=""/>
                </a:ext>
              </a:extLst>
            </a:blip>
            <a:srcRect/>
            <a:stretch/>
          </p:blipFill>
          <p:spPr>
            <a:xfrm>
              <a:off x="0" y="2"/>
              <a:ext cx="32405638" cy="5080186"/>
            </a:xfrm>
            <a:prstGeom prst="rect">
              <a:avLst/>
            </a:prstGeom>
          </p:spPr>
        </p:pic>
        <p:pic>
          <p:nvPicPr>
            <p:cNvPr id="7" name="Immagine 6" descr="Schermata 2015-11-23 alle 11.54.14.png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xmlns=""/>
                </a:ext>
              </a:extLst>
            </a:blip>
            <a:srcRect/>
            <a:stretch/>
          </p:blipFill>
          <p:spPr>
            <a:xfrm>
              <a:off x="0" y="23711103"/>
              <a:ext cx="32405638" cy="4163611"/>
            </a:xfrm>
            <a:prstGeom prst="rect">
              <a:avLst/>
            </a:prstGeom>
          </p:spPr>
        </p:pic>
      </p:grpSp>
      <p:sp>
        <p:nvSpPr>
          <p:cNvPr id="13" name="Rettangolo 12"/>
          <p:cNvSpPr/>
          <p:nvPr/>
        </p:nvSpPr>
        <p:spPr>
          <a:xfrm>
            <a:off x="539552" y="1196752"/>
            <a:ext cx="8208912" cy="460851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8" name="Gruppo 7"/>
          <p:cNvGrpSpPr/>
          <p:nvPr/>
        </p:nvGrpSpPr>
        <p:grpSpPr>
          <a:xfrm>
            <a:off x="1115616" y="1312131"/>
            <a:ext cx="6997812" cy="4365760"/>
            <a:chOff x="17161389" y="20151416"/>
            <a:chExt cx="14160661" cy="8525928"/>
          </a:xfrm>
        </p:grpSpPr>
        <p:pic>
          <p:nvPicPr>
            <p:cNvPr id="10" name="Immagine 9" descr="Schermata 2015-11-23 alle 14.23.46.png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xmlns=""/>
                </a:ext>
              </a:extLst>
            </a:blip>
            <a:stretch>
              <a:fillRect/>
            </a:stretch>
          </p:blipFill>
          <p:spPr>
            <a:xfrm>
              <a:off x="19102126" y="20151416"/>
              <a:ext cx="10103265" cy="6597432"/>
            </a:xfrm>
            <a:prstGeom prst="rect">
              <a:avLst/>
            </a:prstGeom>
            <a:ln>
              <a:solidFill>
                <a:srgbClr val="A6A6A6"/>
              </a:solidFill>
            </a:ln>
          </p:spPr>
        </p:pic>
        <p:sp>
          <p:nvSpPr>
            <p:cNvPr id="11" name="CasellaDiTesto 10"/>
            <p:cNvSpPr txBox="1"/>
            <p:nvPr/>
          </p:nvSpPr>
          <p:spPr>
            <a:xfrm>
              <a:off x="17161389" y="27054483"/>
              <a:ext cx="14160661" cy="1622861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7F7F7F"/>
              </a:solidFill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it-IT" sz="1600" dirty="0">
                  <a:solidFill>
                    <a:srgbClr val="7F7F7F"/>
                  </a:solidFill>
                  <a:cs typeface="Times New Roman"/>
                </a:rPr>
                <a:t>The </a:t>
              </a:r>
              <a:r>
                <a:rPr lang="it-IT" sz="1600" dirty="0" err="1">
                  <a:solidFill>
                    <a:srgbClr val="7F7F7F"/>
                  </a:solidFill>
                  <a:cs typeface="Times New Roman"/>
                </a:rPr>
                <a:t>Photographic</a:t>
              </a:r>
              <a:r>
                <a:rPr lang="it-IT" sz="1600" dirty="0">
                  <a:solidFill>
                    <a:srgbClr val="7F7F7F"/>
                  </a:solidFill>
                  <a:cs typeface="Times New Roman"/>
                </a:rPr>
                <a:t> Archive </a:t>
              </a:r>
              <a:r>
                <a:rPr lang="it-IT" sz="1600" dirty="0" err="1">
                  <a:solidFill>
                    <a:srgbClr val="7F7F7F"/>
                  </a:solidFill>
                  <a:cs typeface="Times New Roman"/>
                </a:rPr>
                <a:t>also</a:t>
              </a:r>
              <a:r>
                <a:rPr lang="it-IT" sz="1600" dirty="0">
                  <a:solidFill>
                    <a:srgbClr val="7F7F7F"/>
                  </a:solidFill>
                  <a:cs typeface="Times New Roman"/>
                </a:rPr>
                <a:t> </a:t>
              </a:r>
              <a:r>
                <a:rPr lang="it-IT" sz="1600" dirty="0" err="1">
                  <a:solidFill>
                    <a:srgbClr val="7F7F7F"/>
                  </a:solidFill>
                  <a:cs typeface="Times New Roman"/>
                </a:rPr>
                <a:t>contains</a:t>
              </a:r>
              <a:r>
                <a:rPr lang="it-IT" sz="1600" dirty="0">
                  <a:solidFill>
                    <a:srgbClr val="7F7F7F"/>
                  </a:solidFill>
                  <a:cs typeface="Times New Roman"/>
                </a:rPr>
                <a:t> </a:t>
              </a:r>
              <a:r>
                <a:rPr lang="it-IT" sz="1600" dirty="0" err="1">
                  <a:solidFill>
                    <a:srgbClr val="7F7F7F"/>
                  </a:solidFill>
                  <a:cs typeface="Times New Roman"/>
                </a:rPr>
                <a:t>unedited</a:t>
              </a:r>
              <a:r>
                <a:rPr lang="it-IT" sz="1600" dirty="0">
                  <a:solidFill>
                    <a:srgbClr val="7F7F7F"/>
                  </a:solidFill>
                  <a:cs typeface="Times New Roman"/>
                </a:rPr>
                <a:t> images of </a:t>
              </a:r>
              <a:r>
                <a:rPr lang="it-IT" sz="1600" dirty="0" err="1">
                  <a:solidFill>
                    <a:srgbClr val="7F7F7F"/>
                  </a:solidFill>
                  <a:cs typeface="Times New Roman"/>
                </a:rPr>
                <a:t>inscriptions</a:t>
              </a:r>
              <a:r>
                <a:rPr lang="it-IT" sz="1600" dirty="0">
                  <a:solidFill>
                    <a:srgbClr val="7F7F7F"/>
                  </a:solidFill>
                  <a:cs typeface="Times New Roman"/>
                </a:rPr>
                <a:t> </a:t>
              </a:r>
              <a:r>
                <a:rPr lang="it-IT" sz="1600" dirty="0" err="1">
                  <a:solidFill>
                    <a:srgbClr val="7F7F7F"/>
                  </a:solidFill>
                  <a:cs typeface="Times New Roman"/>
                </a:rPr>
                <a:t>fron</a:t>
              </a:r>
              <a:r>
                <a:rPr lang="it-IT" sz="1600" dirty="0">
                  <a:solidFill>
                    <a:srgbClr val="7F7F7F"/>
                  </a:solidFill>
                  <a:cs typeface="Times New Roman"/>
                </a:rPr>
                <a:t> the </a:t>
              </a:r>
              <a:r>
                <a:rPr lang="it-IT" sz="1600" dirty="0" err="1">
                  <a:solidFill>
                    <a:srgbClr val="7F7F7F"/>
                  </a:solidFill>
                  <a:cs typeface="Times New Roman"/>
                </a:rPr>
                <a:t>catacombs</a:t>
              </a:r>
              <a:r>
                <a:rPr lang="it-IT" sz="1600" dirty="0">
                  <a:solidFill>
                    <a:srgbClr val="7F7F7F"/>
                  </a:solidFill>
                  <a:cs typeface="Times New Roman"/>
                </a:rPr>
                <a:t> </a:t>
              </a:r>
              <a:r>
                <a:rPr lang="it-IT" sz="1600" dirty="0" err="1">
                  <a:solidFill>
                    <a:srgbClr val="7F7F7F"/>
                  </a:solidFill>
                  <a:cs typeface="Times New Roman"/>
                </a:rPr>
                <a:t>that</a:t>
              </a:r>
              <a:r>
                <a:rPr lang="it-IT" sz="1600" dirty="0">
                  <a:solidFill>
                    <a:srgbClr val="7F7F7F"/>
                  </a:solidFill>
                  <a:cs typeface="Times New Roman"/>
                </a:rPr>
                <a:t> are </a:t>
              </a:r>
              <a:r>
                <a:rPr lang="it-IT" sz="1600" dirty="0" err="1">
                  <a:solidFill>
                    <a:srgbClr val="7F7F7F"/>
                  </a:solidFill>
                  <a:cs typeface="Times New Roman"/>
                </a:rPr>
                <a:t>not</a:t>
              </a:r>
              <a:r>
                <a:rPr lang="it-IT" sz="1600" dirty="0">
                  <a:solidFill>
                    <a:srgbClr val="7F7F7F"/>
                  </a:solidFill>
                  <a:cs typeface="Times New Roman"/>
                </a:rPr>
                <a:t> </a:t>
              </a:r>
              <a:r>
                <a:rPr lang="it-IT" sz="1600" dirty="0" err="1">
                  <a:solidFill>
                    <a:srgbClr val="7F7F7F"/>
                  </a:solidFill>
                  <a:cs typeface="Times New Roman"/>
                </a:rPr>
                <a:t>listed</a:t>
              </a:r>
              <a:r>
                <a:rPr lang="it-IT" sz="1600" dirty="0">
                  <a:solidFill>
                    <a:srgbClr val="7F7F7F"/>
                  </a:solidFill>
                  <a:cs typeface="Times New Roman"/>
                </a:rPr>
                <a:t> in the </a:t>
              </a:r>
              <a:r>
                <a:rPr lang="it-IT" sz="1600" dirty="0" err="1">
                  <a:solidFill>
                    <a:srgbClr val="7F7F7F"/>
                  </a:solidFill>
                  <a:cs typeface="Times New Roman"/>
                </a:rPr>
                <a:t>larger</a:t>
              </a:r>
              <a:r>
                <a:rPr lang="it-IT" sz="1600" dirty="0">
                  <a:solidFill>
                    <a:srgbClr val="7F7F7F"/>
                  </a:solidFill>
                  <a:cs typeface="Times New Roman"/>
                </a:rPr>
                <a:t> </a:t>
              </a:r>
              <a:r>
                <a:rPr lang="it-IT" sz="1600" dirty="0" err="1">
                  <a:solidFill>
                    <a:srgbClr val="7F7F7F"/>
                  </a:solidFill>
                  <a:cs typeface="Times New Roman"/>
                </a:rPr>
                <a:t>epigraphic</a:t>
              </a:r>
              <a:r>
                <a:rPr lang="it-IT" sz="1600" dirty="0">
                  <a:solidFill>
                    <a:srgbClr val="7F7F7F"/>
                  </a:solidFill>
                  <a:cs typeface="Times New Roman"/>
                </a:rPr>
                <a:t> corpora. The chance to </a:t>
              </a:r>
              <a:r>
                <a:rPr lang="it-IT" sz="1600" dirty="0" err="1">
                  <a:solidFill>
                    <a:srgbClr val="7F7F7F"/>
                  </a:solidFill>
                  <a:cs typeface="Times New Roman"/>
                </a:rPr>
                <a:t>see</a:t>
              </a:r>
              <a:r>
                <a:rPr lang="it-IT" sz="1600" dirty="0">
                  <a:solidFill>
                    <a:srgbClr val="7F7F7F"/>
                  </a:solidFill>
                  <a:cs typeface="Times New Roman"/>
                </a:rPr>
                <a:t> </a:t>
              </a:r>
              <a:r>
                <a:rPr lang="it-IT" sz="1600" dirty="0" err="1">
                  <a:solidFill>
                    <a:srgbClr val="7F7F7F"/>
                  </a:solidFill>
                  <a:cs typeface="Times New Roman"/>
                </a:rPr>
                <a:t>these</a:t>
              </a:r>
              <a:r>
                <a:rPr lang="it-IT" sz="1600" dirty="0">
                  <a:solidFill>
                    <a:srgbClr val="7F7F7F"/>
                  </a:solidFill>
                  <a:cs typeface="Times New Roman"/>
                </a:rPr>
                <a:t> </a:t>
              </a:r>
              <a:r>
                <a:rPr lang="it-IT" sz="1600" dirty="0" err="1">
                  <a:solidFill>
                    <a:srgbClr val="7F7F7F"/>
                  </a:solidFill>
                  <a:cs typeface="Times New Roman"/>
                </a:rPr>
                <a:t>texts</a:t>
              </a:r>
              <a:r>
                <a:rPr lang="it-IT" sz="1600" dirty="0">
                  <a:solidFill>
                    <a:srgbClr val="7F7F7F"/>
                  </a:solidFill>
                  <a:cs typeface="Times New Roman"/>
                </a:rPr>
                <a:t> </a:t>
              </a:r>
              <a:r>
                <a:rPr lang="it-IT" sz="1600" dirty="0" err="1">
                  <a:solidFill>
                    <a:srgbClr val="7F7F7F"/>
                  </a:solidFill>
                  <a:cs typeface="Times New Roman"/>
                </a:rPr>
                <a:t>provides</a:t>
              </a:r>
              <a:r>
                <a:rPr lang="it-IT" sz="1600" dirty="0">
                  <a:solidFill>
                    <a:srgbClr val="7F7F7F"/>
                  </a:solidFill>
                  <a:cs typeface="Times New Roman"/>
                </a:rPr>
                <a:t> </a:t>
              </a:r>
              <a:r>
                <a:rPr lang="it-IT" sz="1600" dirty="0" err="1">
                  <a:solidFill>
                    <a:srgbClr val="7F7F7F"/>
                  </a:solidFill>
                  <a:cs typeface="Times New Roman"/>
                </a:rPr>
                <a:t>one</a:t>
              </a:r>
              <a:r>
                <a:rPr lang="it-IT" sz="1600" dirty="0">
                  <a:solidFill>
                    <a:srgbClr val="7F7F7F"/>
                  </a:solidFill>
                  <a:cs typeface="Times New Roman"/>
                </a:rPr>
                <a:t> more </a:t>
              </a:r>
              <a:r>
                <a:rPr lang="it-IT" sz="1600" dirty="0" err="1">
                  <a:solidFill>
                    <a:srgbClr val="7F7F7F"/>
                  </a:solidFill>
                  <a:cs typeface="Times New Roman"/>
                </a:rPr>
                <a:t>tool</a:t>
              </a:r>
              <a:r>
                <a:rPr lang="it-IT" sz="1600" dirty="0">
                  <a:solidFill>
                    <a:srgbClr val="7F7F7F"/>
                  </a:solidFill>
                  <a:cs typeface="Times New Roman"/>
                </a:rPr>
                <a:t> to the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scholars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.</a:t>
              </a:r>
              <a:endParaRPr lang="it-IT" sz="1600" dirty="0">
                <a:solidFill>
                  <a:srgbClr val="7F7F7F"/>
                </a:solidFill>
                <a:cs typeface="Times New Roman"/>
              </a:endParaRPr>
            </a:p>
          </p:txBody>
        </p:sp>
      </p:grpSp>
    </p:spTree>
  </p:cSld>
  <p:clrMapOvr>
    <a:masterClrMapping/>
  </p:clrMapOvr>
  <p:transition advClick="0" advTm="20000"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pSp>
        <p:nvGrpSpPr>
          <p:cNvPr id="4" name="Gruppo 3"/>
          <p:cNvGrpSpPr/>
          <p:nvPr/>
        </p:nvGrpSpPr>
        <p:grpSpPr>
          <a:xfrm>
            <a:off x="0" y="0"/>
            <a:ext cx="9144000" cy="6858000"/>
            <a:chOff x="0" y="2"/>
            <a:chExt cx="32405638" cy="27874712"/>
          </a:xfrm>
        </p:grpSpPr>
        <p:pic>
          <p:nvPicPr>
            <p:cNvPr id="5" name="Immagine 4" descr="Schermata 2015-11-23 alle 11.54.14.png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xmlns=""/>
                </a:ext>
              </a:extLst>
            </a:blip>
            <a:srcRect/>
            <a:stretch/>
          </p:blipFill>
          <p:spPr>
            <a:xfrm>
              <a:off x="0" y="4635671"/>
              <a:ext cx="32405638" cy="19252821"/>
            </a:xfrm>
            <a:prstGeom prst="rect">
              <a:avLst/>
            </a:prstGeom>
          </p:spPr>
        </p:pic>
        <p:pic>
          <p:nvPicPr>
            <p:cNvPr id="6" name="Immagine 5" descr="Schermata 2015-11-23 alle 11.54.14.png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xmlns=""/>
                </a:ext>
              </a:extLst>
            </a:blip>
            <a:srcRect/>
            <a:stretch/>
          </p:blipFill>
          <p:spPr>
            <a:xfrm>
              <a:off x="0" y="2"/>
              <a:ext cx="32405638" cy="5080186"/>
            </a:xfrm>
            <a:prstGeom prst="rect">
              <a:avLst/>
            </a:prstGeom>
          </p:spPr>
        </p:pic>
        <p:pic>
          <p:nvPicPr>
            <p:cNvPr id="7" name="Immagine 6" descr="Schermata 2015-11-23 alle 11.54.14.png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xmlns=""/>
                </a:ext>
              </a:extLst>
            </a:blip>
            <a:srcRect/>
            <a:stretch/>
          </p:blipFill>
          <p:spPr>
            <a:xfrm>
              <a:off x="0" y="23711103"/>
              <a:ext cx="32405638" cy="4163611"/>
            </a:xfrm>
            <a:prstGeom prst="rect">
              <a:avLst/>
            </a:prstGeom>
          </p:spPr>
        </p:pic>
      </p:grpSp>
      <p:sp>
        <p:nvSpPr>
          <p:cNvPr id="16" name="Rettangolo 15"/>
          <p:cNvSpPr/>
          <p:nvPr/>
        </p:nvSpPr>
        <p:spPr>
          <a:xfrm>
            <a:off x="539552" y="1196752"/>
            <a:ext cx="8208912" cy="460851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8" name="Gruppo 7"/>
          <p:cNvGrpSpPr/>
          <p:nvPr/>
        </p:nvGrpSpPr>
        <p:grpSpPr>
          <a:xfrm>
            <a:off x="1053408" y="1302287"/>
            <a:ext cx="7155122" cy="4358959"/>
            <a:chOff x="1058857" y="30010753"/>
            <a:chExt cx="14478990" cy="8507026"/>
          </a:xfrm>
        </p:grpSpPr>
        <p:pic>
          <p:nvPicPr>
            <p:cNvPr id="10" name="Immagine 9" descr="Schermata 2015-11-23 alle 14.27.27.png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xmlns=""/>
                </a:ext>
              </a:extLst>
            </a:blip>
            <a:stretch>
              <a:fillRect/>
            </a:stretch>
          </p:blipFill>
          <p:spPr>
            <a:xfrm>
              <a:off x="7159817" y="30010753"/>
              <a:ext cx="4513638" cy="4921257"/>
            </a:xfrm>
            <a:prstGeom prst="rect">
              <a:avLst/>
            </a:prstGeom>
            <a:ln>
              <a:solidFill>
                <a:srgbClr val="A6A6A6"/>
              </a:solidFill>
            </a:ln>
          </p:spPr>
        </p:pic>
        <p:pic>
          <p:nvPicPr>
            <p:cNvPr id="11" name="Immagine 10" descr="val0168.jpg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xmlns=""/>
                </a:ext>
              </a:extLst>
            </a:blip>
            <a:stretch>
              <a:fillRect/>
            </a:stretch>
          </p:blipFill>
          <p:spPr>
            <a:xfrm>
              <a:off x="9705340" y="31872292"/>
              <a:ext cx="5832507" cy="4152492"/>
            </a:xfrm>
            <a:prstGeom prst="rect">
              <a:avLst/>
            </a:prstGeo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2" name="Immagine 11" descr="Schermata 2015-11-23 alle 14.28.56.png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xmlns=""/>
                </a:ext>
              </a:extLst>
            </a:blip>
            <a:stretch>
              <a:fillRect/>
            </a:stretch>
          </p:blipFill>
          <p:spPr>
            <a:xfrm>
              <a:off x="1058857" y="30010753"/>
              <a:ext cx="5848323" cy="4942738"/>
            </a:xfrm>
            <a:prstGeom prst="rect">
              <a:avLst/>
            </a:prstGeom>
            <a:ln>
              <a:solidFill>
                <a:srgbClr val="A6A6A6"/>
              </a:solidFill>
            </a:ln>
          </p:spPr>
        </p:pic>
        <p:sp>
          <p:nvSpPr>
            <p:cNvPr id="13" name="CasellaDiTesto 12"/>
            <p:cNvSpPr txBox="1"/>
            <p:nvPr/>
          </p:nvSpPr>
          <p:spPr>
            <a:xfrm>
              <a:off x="1081315" y="36415460"/>
              <a:ext cx="14260781" cy="2102319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7F7F7F"/>
              </a:solidFill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it-IT" sz="1600" dirty="0">
                  <a:solidFill>
                    <a:srgbClr val="7F7F7F"/>
                  </a:solidFill>
                  <a:cs typeface="Times New Roman"/>
                </a:rPr>
                <a:t>The images </a:t>
              </a:r>
              <a:r>
                <a:rPr lang="it-IT" sz="1600" dirty="0" err="1">
                  <a:solidFill>
                    <a:srgbClr val="7F7F7F"/>
                  </a:solidFill>
                  <a:cs typeface="Times New Roman"/>
                </a:rPr>
                <a:t>stored</a:t>
              </a:r>
              <a:r>
                <a:rPr lang="it-IT" sz="1600" dirty="0">
                  <a:solidFill>
                    <a:srgbClr val="7F7F7F"/>
                  </a:solidFill>
                  <a:cs typeface="Times New Roman"/>
                </a:rPr>
                <a:t> in the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Historical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 Archive </a:t>
              </a:r>
              <a:r>
                <a:rPr lang="it-IT" sz="1600" dirty="0" err="1">
                  <a:solidFill>
                    <a:srgbClr val="7F7F7F"/>
                  </a:solidFill>
                  <a:cs typeface="Times New Roman"/>
                </a:rPr>
                <a:t>allowed</a:t>
              </a:r>
              <a:r>
                <a:rPr lang="it-IT" sz="1600" dirty="0">
                  <a:solidFill>
                    <a:srgbClr val="7F7F7F"/>
                  </a:solidFill>
                  <a:cs typeface="Times New Roman"/>
                </a:rPr>
                <a:t>, </a:t>
              </a:r>
              <a:r>
                <a:rPr lang="it-IT" sz="1600" dirty="0" err="1">
                  <a:solidFill>
                    <a:srgbClr val="7F7F7F"/>
                  </a:solidFill>
                  <a:cs typeface="Times New Roman"/>
                </a:rPr>
                <a:t>sometimes</a:t>
              </a:r>
              <a:r>
                <a:rPr lang="it-IT" sz="1600" dirty="0">
                  <a:solidFill>
                    <a:srgbClr val="7F7F7F"/>
                  </a:solidFill>
                  <a:cs typeface="Times New Roman"/>
                </a:rPr>
                <a:t>, to </a:t>
              </a:r>
              <a:r>
                <a:rPr lang="it-IT" sz="1600" dirty="0" err="1">
                  <a:solidFill>
                    <a:srgbClr val="7F7F7F"/>
                  </a:solidFill>
                  <a:cs typeface="Times New Roman"/>
                </a:rPr>
                <a:t>reconstruct</a:t>
              </a:r>
              <a:r>
                <a:rPr lang="it-IT" sz="1600" dirty="0">
                  <a:solidFill>
                    <a:srgbClr val="7F7F7F"/>
                  </a:solidFill>
                  <a:cs typeface="Times New Roman"/>
                </a:rPr>
                <a:t> the </a:t>
              </a:r>
              <a:r>
                <a:rPr lang="it-IT" sz="1600" dirty="0" err="1">
                  <a:solidFill>
                    <a:srgbClr val="7F7F7F"/>
                  </a:solidFill>
                  <a:cs typeface="Times New Roman"/>
                </a:rPr>
                <a:t>original</a:t>
              </a:r>
              <a:r>
                <a:rPr lang="it-IT" sz="1600" dirty="0">
                  <a:solidFill>
                    <a:srgbClr val="7F7F7F"/>
                  </a:solidFill>
                  <a:cs typeface="Times New Roman"/>
                </a:rPr>
                <a:t> </a:t>
              </a:r>
              <a:r>
                <a:rPr lang="it-IT" sz="1600" dirty="0" err="1">
                  <a:solidFill>
                    <a:srgbClr val="7F7F7F"/>
                  </a:solidFill>
                  <a:cs typeface="Times New Roman"/>
                </a:rPr>
                <a:t>condition</a:t>
              </a:r>
              <a:r>
                <a:rPr lang="it-IT" sz="1600" dirty="0">
                  <a:solidFill>
                    <a:srgbClr val="7F7F7F"/>
                  </a:solidFill>
                  <a:cs typeface="Times New Roman"/>
                </a:rPr>
                <a:t> of </a:t>
              </a:r>
              <a:r>
                <a:rPr lang="it-IT" sz="1600" dirty="0" err="1">
                  <a:solidFill>
                    <a:srgbClr val="7F7F7F"/>
                  </a:solidFill>
                  <a:cs typeface="Times New Roman"/>
                </a:rPr>
                <a:t>epigraphic</a:t>
              </a:r>
              <a:r>
                <a:rPr lang="it-IT" sz="1600" dirty="0">
                  <a:solidFill>
                    <a:srgbClr val="7F7F7F"/>
                  </a:solidFill>
                  <a:cs typeface="Times New Roman"/>
                </a:rPr>
                <a:t> </a:t>
              </a:r>
              <a:r>
                <a:rPr lang="it-IT" sz="1600" dirty="0" err="1">
                  <a:solidFill>
                    <a:srgbClr val="7F7F7F"/>
                  </a:solidFill>
                  <a:cs typeface="Times New Roman"/>
                </a:rPr>
                <a:t>materials</a:t>
              </a:r>
              <a:r>
                <a:rPr lang="it-IT" sz="1600" dirty="0">
                  <a:solidFill>
                    <a:srgbClr val="7F7F7F"/>
                  </a:solidFill>
                  <a:cs typeface="Times New Roman"/>
                </a:rPr>
                <a:t> </a:t>
              </a:r>
              <a:r>
                <a:rPr lang="it-IT" sz="1600" dirty="0" err="1">
                  <a:solidFill>
                    <a:srgbClr val="7F7F7F"/>
                  </a:solidFill>
                  <a:cs typeface="Times New Roman"/>
                </a:rPr>
                <a:t>that</a:t>
              </a:r>
              <a:r>
                <a:rPr lang="it-IT" sz="1600" dirty="0">
                  <a:solidFill>
                    <a:srgbClr val="7F7F7F"/>
                  </a:solidFill>
                  <a:cs typeface="Times New Roman"/>
                </a:rPr>
                <a:t>, in </a:t>
              </a:r>
              <a:r>
                <a:rPr lang="it-IT" sz="1600" dirty="0" err="1">
                  <a:solidFill>
                    <a:srgbClr val="7F7F7F"/>
                  </a:solidFill>
                  <a:cs typeface="Times New Roman"/>
                </a:rPr>
                <a:t>recent</a:t>
              </a:r>
              <a:r>
                <a:rPr lang="it-IT" sz="1600" dirty="0">
                  <a:solidFill>
                    <a:srgbClr val="7F7F7F"/>
                  </a:solidFill>
                  <a:cs typeface="Times New Roman"/>
                </a:rPr>
                <a:t> </a:t>
              </a:r>
              <a:r>
                <a:rPr lang="it-IT" sz="1600" dirty="0" err="1">
                  <a:solidFill>
                    <a:srgbClr val="7F7F7F"/>
                  </a:solidFill>
                  <a:cs typeface="Times New Roman"/>
                </a:rPr>
                <a:t>times</a:t>
              </a:r>
              <a:r>
                <a:rPr lang="it-IT" sz="1600" dirty="0">
                  <a:solidFill>
                    <a:srgbClr val="7F7F7F"/>
                  </a:solidFill>
                  <a:cs typeface="Times New Roman"/>
                </a:rPr>
                <a:t>, </a:t>
              </a:r>
              <a:r>
                <a:rPr lang="it-IT" sz="1600" dirty="0" err="1">
                  <a:solidFill>
                    <a:srgbClr val="7F7F7F"/>
                  </a:solidFill>
                  <a:cs typeface="Times New Roman"/>
                </a:rPr>
                <a:t>have</a:t>
              </a:r>
              <a:r>
                <a:rPr lang="it-IT" sz="1600" dirty="0">
                  <a:solidFill>
                    <a:srgbClr val="7F7F7F"/>
                  </a:solidFill>
                  <a:cs typeface="Times New Roman"/>
                </a:rPr>
                <a:t> </a:t>
              </a:r>
              <a:r>
                <a:rPr lang="it-IT" sz="1600" dirty="0" err="1">
                  <a:solidFill>
                    <a:srgbClr val="7F7F7F"/>
                  </a:solidFill>
                  <a:cs typeface="Times New Roman"/>
                </a:rPr>
                <a:t>been</a:t>
              </a:r>
              <a:r>
                <a:rPr lang="it-IT" sz="1600" dirty="0">
                  <a:solidFill>
                    <a:srgbClr val="7F7F7F"/>
                  </a:solidFill>
                  <a:cs typeface="Times New Roman"/>
                </a:rPr>
                <a:t> </a:t>
              </a:r>
              <a:r>
                <a:rPr lang="it-IT" sz="1600" dirty="0" err="1">
                  <a:solidFill>
                    <a:srgbClr val="7F7F7F"/>
                  </a:solidFill>
                  <a:cs typeface="Times New Roman"/>
                </a:rPr>
                <a:t>lost</a:t>
              </a:r>
              <a:r>
                <a:rPr lang="it-IT" sz="1600" dirty="0">
                  <a:solidFill>
                    <a:srgbClr val="7F7F7F"/>
                  </a:solidFill>
                  <a:cs typeface="Times New Roman"/>
                </a:rPr>
                <a:t>. </a:t>
              </a:r>
              <a:r>
                <a:rPr lang="it-IT" sz="1600" dirty="0" err="1">
                  <a:solidFill>
                    <a:srgbClr val="7F7F7F"/>
                  </a:solidFill>
                  <a:cs typeface="Times New Roman"/>
                </a:rPr>
                <a:t>This</a:t>
              </a:r>
              <a:r>
                <a:rPr lang="it-IT" sz="1600" dirty="0">
                  <a:solidFill>
                    <a:srgbClr val="7F7F7F"/>
                  </a:solidFill>
                  <a:cs typeface="Times New Roman"/>
                </a:rPr>
                <a:t> </a:t>
              </a:r>
              <a:r>
                <a:rPr lang="it-IT" sz="1600" dirty="0" err="1">
                  <a:solidFill>
                    <a:srgbClr val="7F7F7F"/>
                  </a:solidFill>
                  <a:cs typeface="Times New Roman"/>
                </a:rPr>
                <a:t>is</a:t>
              </a:r>
              <a:r>
                <a:rPr lang="it-IT" sz="1600" dirty="0">
                  <a:solidFill>
                    <a:srgbClr val="7F7F7F"/>
                  </a:solidFill>
                  <a:cs typeface="Times New Roman"/>
                </a:rPr>
                <a:t> the case of </a:t>
              </a:r>
              <a:r>
                <a:rPr lang="it-IT" sz="1600" dirty="0" err="1">
                  <a:solidFill>
                    <a:srgbClr val="7F7F7F"/>
                  </a:solidFill>
                  <a:cs typeface="Times New Roman"/>
                </a:rPr>
                <a:t>many</a:t>
              </a:r>
              <a:r>
                <a:rPr lang="it-IT" sz="1600" dirty="0">
                  <a:solidFill>
                    <a:srgbClr val="7F7F7F"/>
                  </a:solidFill>
                  <a:cs typeface="Times New Roman"/>
                </a:rPr>
                <a:t> </a:t>
              </a:r>
              <a:r>
                <a:rPr lang="it-IT" sz="1600" dirty="0" err="1">
                  <a:solidFill>
                    <a:srgbClr val="7F7F7F"/>
                  </a:solidFill>
                  <a:cs typeface="Times New Roman"/>
                </a:rPr>
                <a:t>fragments</a:t>
              </a:r>
              <a:r>
                <a:rPr lang="it-IT" sz="1600" dirty="0">
                  <a:solidFill>
                    <a:srgbClr val="7F7F7F"/>
                  </a:solidFill>
                  <a:cs typeface="Times New Roman"/>
                </a:rPr>
                <a:t> of </a:t>
              </a:r>
              <a:r>
                <a:rPr lang="it-IT" sz="1600" dirty="0" err="1">
                  <a:solidFill>
                    <a:srgbClr val="7F7F7F"/>
                  </a:solidFill>
                  <a:cs typeface="Times New Roman"/>
                </a:rPr>
                <a:t>inscriptions</a:t>
              </a:r>
              <a:r>
                <a:rPr lang="it-IT" sz="1600" dirty="0">
                  <a:solidFill>
                    <a:srgbClr val="7F7F7F"/>
                  </a:solidFill>
                  <a:cs typeface="Times New Roman"/>
                </a:rPr>
                <a:t> in the St. Valentine </a:t>
              </a:r>
              <a:r>
                <a:rPr lang="it-IT" sz="1600" dirty="0" err="1">
                  <a:solidFill>
                    <a:srgbClr val="7F7F7F"/>
                  </a:solidFill>
                  <a:cs typeface="Times New Roman"/>
                </a:rPr>
                <a:t>catacombs</a:t>
              </a:r>
              <a:r>
                <a:rPr lang="it-IT" sz="1600" dirty="0">
                  <a:solidFill>
                    <a:srgbClr val="7F7F7F"/>
                  </a:solidFill>
                  <a:cs typeface="Times New Roman"/>
                </a:rPr>
                <a:t> </a:t>
              </a:r>
              <a:r>
                <a:rPr lang="it-IT" sz="1600" dirty="0" err="1">
                  <a:solidFill>
                    <a:srgbClr val="7F7F7F"/>
                  </a:solidFill>
                  <a:cs typeface="Times New Roman"/>
                </a:rPr>
                <a:t>whose</a:t>
              </a:r>
              <a:r>
                <a:rPr lang="it-IT" sz="1600" dirty="0">
                  <a:solidFill>
                    <a:srgbClr val="7F7F7F"/>
                  </a:solidFill>
                  <a:cs typeface="Times New Roman"/>
                </a:rPr>
                <a:t> </a:t>
              </a:r>
              <a:r>
                <a:rPr lang="it-IT" sz="1600" dirty="0" err="1">
                  <a:solidFill>
                    <a:srgbClr val="7F7F7F"/>
                  </a:solidFill>
                  <a:cs typeface="Times New Roman"/>
                </a:rPr>
                <a:t>tunnels</a:t>
              </a:r>
              <a:r>
                <a:rPr lang="it-IT" sz="1600" dirty="0">
                  <a:solidFill>
                    <a:srgbClr val="7F7F7F"/>
                  </a:solidFill>
                  <a:cs typeface="Times New Roman"/>
                </a:rPr>
                <a:t> </a:t>
              </a:r>
              <a:r>
                <a:rPr lang="it-IT" sz="1600" dirty="0" err="1">
                  <a:solidFill>
                    <a:srgbClr val="7F7F7F"/>
                  </a:solidFill>
                  <a:cs typeface="Times New Roman"/>
                </a:rPr>
                <a:t>collapsed</a:t>
              </a:r>
              <a:r>
                <a:rPr lang="it-IT" sz="1600" dirty="0">
                  <a:solidFill>
                    <a:srgbClr val="7F7F7F"/>
                  </a:solidFill>
                  <a:cs typeface="Times New Roman"/>
                </a:rPr>
                <a:t> in 1986, </a:t>
              </a:r>
              <a:r>
                <a:rPr lang="it-IT" sz="1600" dirty="0" err="1">
                  <a:solidFill>
                    <a:srgbClr val="7F7F7F"/>
                  </a:solidFill>
                  <a:cs typeface="Times New Roman"/>
                </a:rPr>
                <a:t>causing</a:t>
              </a:r>
              <a:r>
                <a:rPr lang="it-IT" sz="1600" dirty="0">
                  <a:solidFill>
                    <a:srgbClr val="7F7F7F"/>
                  </a:solidFill>
                  <a:cs typeface="Times New Roman"/>
                </a:rPr>
                <a:t> the </a:t>
              </a:r>
              <a:r>
                <a:rPr lang="it-IT" sz="1600" dirty="0" err="1">
                  <a:solidFill>
                    <a:srgbClr val="7F7F7F"/>
                  </a:solidFill>
                  <a:cs typeface="Times New Roman"/>
                </a:rPr>
                <a:t>loss</a:t>
              </a:r>
              <a:r>
                <a:rPr lang="it-IT" sz="1600" dirty="0">
                  <a:solidFill>
                    <a:srgbClr val="7F7F7F"/>
                  </a:solidFill>
                  <a:cs typeface="Times New Roman"/>
                </a:rPr>
                <a:t> of a large </a:t>
              </a:r>
              <a:r>
                <a:rPr lang="it-IT" sz="1600" dirty="0" err="1">
                  <a:solidFill>
                    <a:srgbClr val="7F7F7F"/>
                  </a:solidFill>
                  <a:cs typeface="Times New Roman"/>
                </a:rPr>
                <a:t>number</a:t>
              </a:r>
              <a:r>
                <a:rPr lang="it-IT" sz="1600" dirty="0">
                  <a:solidFill>
                    <a:srgbClr val="7F7F7F"/>
                  </a:solidFill>
                  <a:cs typeface="Times New Roman"/>
                </a:rPr>
                <a:t> of </a:t>
              </a:r>
              <a:r>
                <a:rPr lang="it-IT" sz="1600" dirty="0" err="1">
                  <a:solidFill>
                    <a:srgbClr val="7F7F7F"/>
                  </a:solidFill>
                  <a:cs typeface="Times New Roman"/>
                </a:rPr>
                <a:t>inscriptions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.</a:t>
              </a:r>
              <a:endParaRPr lang="it-IT" sz="1600" dirty="0">
                <a:solidFill>
                  <a:srgbClr val="7F7F7F"/>
                </a:solidFill>
                <a:cs typeface="Times New Roman"/>
              </a:endParaRPr>
            </a:p>
          </p:txBody>
        </p:sp>
        <p:sp>
          <p:nvSpPr>
            <p:cNvPr id="14" name="Rettangolo 5"/>
            <p:cNvSpPr>
              <a:spLocks noChangeArrowheads="1"/>
            </p:cNvSpPr>
            <p:nvPr/>
          </p:nvSpPr>
          <p:spPr bwMode="auto">
            <a:xfrm>
              <a:off x="9569850" y="35491651"/>
              <a:ext cx="5882167" cy="600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r>
                <a:rPr lang="it-IT" sz="1400" dirty="0" err="1" smtClean="0">
                  <a:solidFill>
                    <a:schemeClr val="bg1"/>
                  </a:solidFill>
                </a:rPr>
                <a:t>Present</a:t>
              </a:r>
              <a:r>
                <a:rPr lang="it-IT" sz="1400" dirty="0" smtClean="0">
                  <a:solidFill>
                    <a:schemeClr val="bg1"/>
                  </a:solidFill>
                </a:rPr>
                <a:t> state </a:t>
              </a:r>
              <a:r>
                <a:rPr lang="it-IT" sz="1400" dirty="0" err="1" smtClean="0">
                  <a:solidFill>
                    <a:schemeClr val="bg1"/>
                  </a:solidFill>
                </a:rPr>
                <a:t>after</a:t>
              </a:r>
              <a:r>
                <a:rPr lang="it-IT" sz="1400" dirty="0" smtClean="0">
                  <a:solidFill>
                    <a:schemeClr val="bg1"/>
                  </a:solidFill>
                </a:rPr>
                <a:t> 1986</a:t>
              </a:r>
              <a:endParaRPr lang="it-IT" sz="1400" dirty="0">
                <a:solidFill>
                  <a:schemeClr val="bg1"/>
                </a:solidFill>
              </a:endParaRPr>
            </a:p>
          </p:txBody>
        </p:sp>
        <p:cxnSp>
          <p:nvCxnSpPr>
            <p:cNvPr id="15" name="Connettore 4 14"/>
            <p:cNvCxnSpPr/>
            <p:nvPr/>
          </p:nvCxnSpPr>
          <p:spPr>
            <a:xfrm>
              <a:off x="3701169" y="33133055"/>
              <a:ext cx="6132328" cy="830730"/>
            </a:xfrm>
            <a:prstGeom prst="bentConnector3">
              <a:avLst>
                <a:gd name="adj1" fmla="val 54142"/>
              </a:avLst>
            </a:prstGeom>
            <a:ln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ransition advClick="0" advTm="20000"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pSp>
        <p:nvGrpSpPr>
          <p:cNvPr id="4" name="Gruppo 3"/>
          <p:cNvGrpSpPr/>
          <p:nvPr/>
        </p:nvGrpSpPr>
        <p:grpSpPr>
          <a:xfrm>
            <a:off x="0" y="0"/>
            <a:ext cx="9144000" cy="6858000"/>
            <a:chOff x="0" y="2"/>
            <a:chExt cx="32405638" cy="27874712"/>
          </a:xfrm>
        </p:grpSpPr>
        <p:pic>
          <p:nvPicPr>
            <p:cNvPr id="5" name="Immagine 4" descr="Schermata 2015-11-23 alle 11.54.14.png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xmlns=""/>
                </a:ext>
              </a:extLst>
            </a:blip>
            <a:srcRect/>
            <a:stretch/>
          </p:blipFill>
          <p:spPr>
            <a:xfrm>
              <a:off x="0" y="4635671"/>
              <a:ext cx="32405638" cy="19252821"/>
            </a:xfrm>
            <a:prstGeom prst="rect">
              <a:avLst/>
            </a:prstGeom>
          </p:spPr>
        </p:pic>
        <p:pic>
          <p:nvPicPr>
            <p:cNvPr id="6" name="Immagine 5" descr="Schermata 2015-11-23 alle 11.54.14.png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xmlns=""/>
                </a:ext>
              </a:extLst>
            </a:blip>
            <a:srcRect/>
            <a:stretch/>
          </p:blipFill>
          <p:spPr>
            <a:xfrm>
              <a:off x="0" y="2"/>
              <a:ext cx="32405638" cy="5080186"/>
            </a:xfrm>
            <a:prstGeom prst="rect">
              <a:avLst/>
            </a:prstGeom>
          </p:spPr>
        </p:pic>
        <p:pic>
          <p:nvPicPr>
            <p:cNvPr id="7" name="Immagine 6" descr="Schermata 2015-11-23 alle 11.54.14.png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xmlns=""/>
                </a:ext>
              </a:extLst>
            </a:blip>
            <a:srcRect/>
            <a:stretch/>
          </p:blipFill>
          <p:spPr>
            <a:xfrm>
              <a:off x="0" y="23711103"/>
              <a:ext cx="32405638" cy="4163611"/>
            </a:xfrm>
            <a:prstGeom prst="rect">
              <a:avLst/>
            </a:prstGeom>
          </p:spPr>
        </p:pic>
      </p:grpSp>
      <p:sp>
        <p:nvSpPr>
          <p:cNvPr id="16" name="Rettangolo 15"/>
          <p:cNvSpPr/>
          <p:nvPr/>
        </p:nvSpPr>
        <p:spPr>
          <a:xfrm>
            <a:off x="539552" y="1196752"/>
            <a:ext cx="8208912" cy="4611557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8" name="Gruppo 7"/>
          <p:cNvGrpSpPr/>
          <p:nvPr/>
        </p:nvGrpSpPr>
        <p:grpSpPr>
          <a:xfrm>
            <a:off x="971600" y="1340768"/>
            <a:ext cx="7344816" cy="4224497"/>
            <a:chOff x="17180752" y="29945501"/>
            <a:chExt cx="13810615" cy="8250054"/>
          </a:xfrm>
        </p:grpSpPr>
        <p:pic>
          <p:nvPicPr>
            <p:cNvPr id="10" name="Immagine 4" descr="PCASST0100729_001.pdf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xmlns="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217938" y="30542979"/>
              <a:ext cx="5465963" cy="69691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4" name="Immagine 2" descr="Pri_Tl_088.jpg"/>
            <p:cNvPicPr>
              <a:picLocks noChangeAspect="1"/>
            </p:cNvPicPr>
            <p:nvPr/>
          </p:nvPicPr>
          <p:blipFill>
            <a:blip r:embed="rId7" cstate="print"/>
            <a:srcRect/>
            <a:stretch>
              <a:fillRect/>
            </a:stretch>
          </p:blipFill>
          <p:spPr bwMode="auto">
            <a:xfrm>
              <a:off x="23139049" y="33596269"/>
              <a:ext cx="6669874" cy="45992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50800" dist="38100" dir="2700000">
                <a:srgbClr val="000000">
                  <a:alpha val="43000"/>
                </a:srgbClr>
              </a:outerShdw>
            </a:effectLst>
          </p:spPr>
        </p:pic>
        <p:sp>
          <p:nvSpPr>
            <p:cNvPr id="12" name="Rettangolo 5"/>
            <p:cNvSpPr>
              <a:spLocks noChangeArrowheads="1"/>
            </p:cNvSpPr>
            <p:nvPr/>
          </p:nvSpPr>
          <p:spPr bwMode="auto">
            <a:xfrm>
              <a:off x="17180752" y="29945501"/>
              <a:ext cx="5882168" cy="14428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r>
                <a:rPr lang="it-IT" sz="1400" dirty="0" smtClean="0"/>
                <a:t>”C.D.A.S</a:t>
              </a:r>
              <a:r>
                <a:rPr lang="it-IT" sz="1400" dirty="0"/>
                <a:t>. Giornale degli </a:t>
              </a:r>
              <a:r>
                <a:rPr lang="it-IT" sz="1400" dirty="0" smtClean="0"/>
                <a:t>scavi 1879</a:t>
              </a:r>
              <a:r>
                <a:rPr lang="it-IT" sz="1400" dirty="0"/>
                <a:t>-80"</a:t>
              </a:r>
            </a:p>
          </p:txBody>
        </p:sp>
        <p:sp>
          <p:nvSpPr>
            <p:cNvPr id="13" name="CasellaDiTesto 12"/>
            <p:cNvSpPr txBox="1"/>
            <p:nvPr/>
          </p:nvSpPr>
          <p:spPr>
            <a:xfrm>
              <a:off x="23139049" y="30635157"/>
              <a:ext cx="7852318" cy="2584555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7F7F7F"/>
              </a:solidFill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it-IT" sz="1600" dirty="0">
                  <a:solidFill>
                    <a:srgbClr val="7F7F7F"/>
                  </a:solidFill>
                  <a:cs typeface="Times New Roman"/>
                </a:rPr>
                <a:t>From </a:t>
              </a:r>
              <a:r>
                <a:rPr lang="it-IT" sz="1600" dirty="0" err="1">
                  <a:solidFill>
                    <a:srgbClr val="7F7F7F"/>
                  </a:solidFill>
                  <a:cs typeface="Times New Roman"/>
                </a:rPr>
                <a:t>other</a:t>
              </a:r>
              <a:r>
                <a:rPr lang="it-IT" sz="1600" dirty="0">
                  <a:solidFill>
                    <a:srgbClr val="7F7F7F"/>
                  </a:solidFill>
                  <a:cs typeface="Times New Roman"/>
                </a:rPr>
                <a:t> </a:t>
              </a:r>
              <a:r>
                <a:rPr lang="it-IT" sz="1600" dirty="0" err="1">
                  <a:solidFill>
                    <a:srgbClr val="7F7F7F"/>
                  </a:solidFill>
                  <a:cs typeface="Times New Roman"/>
                </a:rPr>
                <a:t>documents</a:t>
              </a:r>
              <a:r>
                <a:rPr lang="it-IT" sz="1600" dirty="0">
                  <a:solidFill>
                    <a:srgbClr val="7F7F7F"/>
                  </a:solidFill>
                  <a:cs typeface="Times New Roman"/>
                </a:rPr>
                <a:t> </a:t>
              </a:r>
              <a:r>
                <a:rPr lang="it-IT" sz="1600" dirty="0" err="1">
                  <a:solidFill>
                    <a:srgbClr val="7F7F7F"/>
                  </a:solidFill>
                  <a:cs typeface="Times New Roman"/>
                </a:rPr>
                <a:t>stored</a:t>
              </a:r>
              <a:r>
                <a:rPr lang="it-IT" sz="1600" dirty="0">
                  <a:solidFill>
                    <a:srgbClr val="7F7F7F"/>
                  </a:solidFill>
                  <a:cs typeface="Times New Roman"/>
                </a:rPr>
                <a:t> in the </a:t>
              </a:r>
              <a:r>
                <a:rPr lang="it-IT" sz="1600" dirty="0" err="1">
                  <a:solidFill>
                    <a:srgbClr val="7F7F7F"/>
                  </a:solidFill>
                  <a:cs typeface="Times New Roman"/>
                </a:rPr>
                <a:t>Historical</a:t>
              </a:r>
              <a:r>
                <a:rPr lang="it-IT" sz="1600" dirty="0">
                  <a:solidFill>
                    <a:srgbClr val="7F7F7F"/>
                  </a:solidFill>
                  <a:cs typeface="Times New Roman"/>
                </a:rPr>
                <a:t> </a:t>
              </a:r>
              <a:r>
                <a:rPr lang="it-IT" sz="1600" dirty="0" err="1">
                  <a:solidFill>
                    <a:srgbClr val="7F7F7F"/>
                  </a:solidFill>
                  <a:cs typeface="Times New Roman"/>
                </a:rPr>
                <a:t>Documents</a:t>
              </a:r>
              <a:r>
                <a:rPr lang="it-IT" sz="1600" dirty="0">
                  <a:solidFill>
                    <a:srgbClr val="7F7F7F"/>
                  </a:solidFill>
                  <a:cs typeface="Times New Roman"/>
                </a:rPr>
                <a:t> Archive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it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is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possible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 </a:t>
              </a:r>
              <a:r>
                <a:rPr lang="it-IT" sz="1600" dirty="0">
                  <a:solidFill>
                    <a:srgbClr val="7F7F7F"/>
                  </a:solidFill>
                  <a:cs typeface="Times New Roman"/>
                </a:rPr>
                <a:t>to </a:t>
              </a:r>
              <a:r>
                <a:rPr lang="it-IT" sz="1600" dirty="0" err="1">
                  <a:solidFill>
                    <a:srgbClr val="7F7F7F"/>
                  </a:solidFill>
                  <a:cs typeface="Times New Roman"/>
                </a:rPr>
                <a:t>retrieve</a:t>
              </a:r>
              <a:r>
                <a:rPr lang="it-IT" sz="1600" dirty="0">
                  <a:solidFill>
                    <a:srgbClr val="7F7F7F"/>
                  </a:solidFill>
                  <a:cs typeface="Times New Roman"/>
                </a:rPr>
                <a:t> some </a:t>
              </a:r>
              <a:r>
                <a:rPr lang="it-IT" sz="1600" dirty="0" err="1">
                  <a:solidFill>
                    <a:srgbClr val="7F7F7F"/>
                  </a:solidFill>
                  <a:cs typeface="Times New Roman"/>
                </a:rPr>
                <a:t>additional</a:t>
              </a:r>
              <a:r>
                <a:rPr lang="it-IT" sz="1600" dirty="0">
                  <a:solidFill>
                    <a:srgbClr val="7F7F7F"/>
                  </a:solidFill>
                  <a:cs typeface="Times New Roman"/>
                </a:rPr>
                <a:t>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informations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about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inscriptions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, </a:t>
              </a:r>
              <a:r>
                <a:rPr lang="it-IT" sz="1600" dirty="0" err="1">
                  <a:solidFill>
                    <a:srgbClr val="7F7F7F"/>
                  </a:solidFill>
                  <a:cs typeface="Times New Roman"/>
                </a:rPr>
                <a:t>like</a:t>
              </a:r>
              <a:r>
                <a:rPr lang="it-IT" sz="1600" dirty="0">
                  <a:solidFill>
                    <a:srgbClr val="7F7F7F"/>
                  </a:solidFill>
                  <a:cs typeface="Times New Roman"/>
                </a:rPr>
                <a:t> the time and the 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state of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conservation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at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 the moment of </a:t>
              </a:r>
              <a:r>
                <a:rPr lang="it-IT" sz="1600" dirty="0">
                  <a:solidFill>
                    <a:srgbClr val="7F7F7F"/>
                  </a:solidFill>
                  <a:cs typeface="Times New Roman"/>
                </a:rPr>
                <a:t>the </a:t>
              </a:r>
              <a:r>
                <a:rPr lang="it-IT" sz="1600" dirty="0" err="1" smtClean="0">
                  <a:solidFill>
                    <a:srgbClr val="7F7F7F"/>
                  </a:solidFill>
                  <a:cs typeface="Times New Roman"/>
                </a:rPr>
                <a:t>discovery</a:t>
              </a:r>
              <a:r>
                <a:rPr lang="it-IT" sz="1600" dirty="0" smtClean="0">
                  <a:solidFill>
                    <a:srgbClr val="7F7F7F"/>
                  </a:solidFill>
                  <a:cs typeface="Times New Roman"/>
                </a:rPr>
                <a:t>.</a:t>
              </a:r>
              <a:endParaRPr lang="it-IT" sz="1600" dirty="0">
                <a:solidFill>
                  <a:srgbClr val="7F7F7F"/>
                </a:solidFill>
                <a:cs typeface="Times New Roman"/>
              </a:endParaRPr>
            </a:p>
          </p:txBody>
        </p:sp>
      </p:grpSp>
    </p:spTree>
  </p:cSld>
  <p:clrMapOvr>
    <a:masterClrMapping/>
  </p:clrMapOvr>
  <p:transition advClick="0" advTm="20000"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414</Words>
  <Application>Microsoft Office PowerPoint</Application>
  <PresentationFormat>Presentazione su schermo (4:3)</PresentationFormat>
  <Paragraphs>18</Paragraphs>
  <Slides>8</Slides>
  <Notes>2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Titoli diapositive</vt:lpstr>
      </vt:variant>
      <vt:variant>
        <vt:i4>8</vt:i4>
      </vt:variant>
    </vt:vector>
  </HeadingPairs>
  <TitlesOfParts>
    <vt:vector size="9" baseType="lpstr">
      <vt:lpstr>Tema di Office</vt:lpstr>
      <vt:lpstr>Diapositiva 1</vt:lpstr>
      <vt:lpstr>Diapositiva 2</vt:lpstr>
      <vt:lpstr>Diapositiva 3</vt:lpstr>
      <vt:lpstr>Diapositiva 4</vt:lpstr>
      <vt:lpstr>Diapositiva 5</vt:lpstr>
      <vt:lpstr>Diapositiva 6</vt:lpstr>
      <vt:lpstr>Diapositiva 7</vt:lpstr>
      <vt:lpstr>Diapositiva 8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PCAS</dc:creator>
  <cp:lastModifiedBy>PCAS</cp:lastModifiedBy>
  <cp:revision>8</cp:revision>
  <dcterms:created xsi:type="dcterms:W3CDTF">2015-11-30T09:48:36Z</dcterms:created>
  <dcterms:modified xsi:type="dcterms:W3CDTF">2015-11-30T10:22:11Z</dcterms:modified>
</cp:coreProperties>
</file>

<file path=docProps/thumbnail.jpeg>
</file>